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000" dirty="0" smtClean="0">
                <a:latin typeface="Comic Sans MS" panose="030F0702030302020204" pitchFamily="66" charset="0"/>
              </a:rPr>
              <a:t>Udruga </a:t>
            </a:r>
            <a:r>
              <a:rPr lang="hr-HR" sz="7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</a:t>
            </a:r>
            <a:r>
              <a:rPr lang="hr-HR" sz="7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</a:t>
            </a:r>
            <a:r>
              <a:rPr lang="hr-HR" sz="7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r>
              <a:rPr lang="hr-HR" sz="7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  <a:r>
              <a:rPr lang="hr-HR" sz="7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hr-HR" sz="7000" dirty="0">
                <a:latin typeface="Comic Sans MS" panose="030F0702030302020204" pitchFamily="66" charset="0"/>
              </a:rPr>
              <a:t/>
            </a:r>
            <a:br>
              <a:rPr lang="hr-HR" sz="7000" dirty="0">
                <a:latin typeface="Comic Sans MS" panose="030F0702030302020204" pitchFamily="66" charset="0"/>
              </a:rPr>
            </a:br>
            <a:r>
              <a:rPr lang="hr-HR" sz="3500" dirty="0" smtClean="0">
                <a:latin typeface="Comic Sans MS" panose="030F0702030302020204" pitchFamily="66" charset="0"/>
              </a:rPr>
              <a:t>za sportsku rehabilitaciju    djece s teškoćama u razvoju</a:t>
            </a:r>
            <a:endParaRPr lang="hr-HR" sz="7000" dirty="0"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sz="4000" dirty="0" smtClean="0">
              <a:latin typeface="Comic Sans MS" panose="030F0702030302020204" pitchFamily="66" charset="0"/>
            </a:endParaRPr>
          </a:p>
          <a:p>
            <a:r>
              <a:rPr lang="hr-H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VODIČ ZA VOLONTERE</a:t>
            </a:r>
            <a:endParaRPr lang="hr-HR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37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ADMINISTRATIVNE </a:t>
            </a:r>
            <a:r>
              <a:rPr lang="en-US" sz="40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OBAVEZE</a:t>
            </a:r>
            <a:endParaRPr lang="hr-HR" sz="40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algn="ctr"/>
            <a:endParaRPr lang="hr-HR" sz="40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500" dirty="0" smtClean="0">
                <a:latin typeface="Comic Sans MS" panose="030F0702030302020204" pitchFamily="66" charset="0"/>
              </a:rPr>
              <a:t>svaki volonter mora sklopiti Ugovor o volontiranju i izjavu o čuvanju tajnosti podataka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m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aloljetna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osoba s navršenih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1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6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godina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može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sklopiti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U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govor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 volontiranju i volontirati samo uz pisanu suglasnost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roditelja ili skrbnika</a:t>
            </a:r>
          </a:p>
          <a:p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marL="342900" lvl="0" indent="-34290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  <a:buFont typeface="Arial" panose="020B0604020202020204" pitchFamily="34" charset="0"/>
              <a:buChar char="•"/>
            </a:pP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u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slučaju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volontiranja u kojem je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volonter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u izravnom kontaktu s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Tahoma"/>
              <a:cs typeface="Tahoma"/>
              <a:sym typeface="Tahoma"/>
            </a:endParaRPr>
          </a:p>
          <a:p>
            <a:pPr lvl="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</a:pP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  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djecom</a:t>
            </a: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ili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osobama s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invaliditetom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 uvijet za volontiranje je i </a:t>
            </a:r>
          </a:p>
          <a:p>
            <a:pPr lvl="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Tahoma"/>
                <a:cs typeface="Tahoma"/>
                <a:sym typeface="Tahoma"/>
              </a:rPr>
              <a:t>  uvjerenje o nekažnjavanju i nevođenju kaznenog  postupka</a:t>
            </a:r>
            <a:endParaRPr lang="hr-HR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73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DRAGI VOLONTERI</a:t>
            </a:r>
          </a:p>
          <a:p>
            <a:pPr algn="ctr"/>
            <a:endParaRPr lang="hr-HR" sz="40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algn="ctr"/>
            <a:r>
              <a:rPr lang="hr-HR" sz="2500" dirty="0" smtClean="0">
                <a:latin typeface="Comic Sans MS" panose="030F0702030302020204" pitchFamily="66" charset="0"/>
              </a:rPr>
              <a:t>UKOLIKO NAKON ŠTO STE OVO PROČITALI ŽELITE I </a:t>
            </a:r>
          </a:p>
          <a:p>
            <a:pPr algn="ctr"/>
            <a:r>
              <a:rPr lang="hr-HR" sz="2500" dirty="0" smtClean="0">
                <a:latin typeface="Comic Sans MS" panose="030F0702030302020204" pitchFamily="66" charset="0"/>
              </a:rPr>
              <a:t>SMATRATE DA MOŽETE VOLONTIRATI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endParaRPr lang="hr-HR" sz="2500" dirty="0" smtClean="0">
              <a:latin typeface="Comic Sans MS" panose="030F0702030302020204" pitchFamily="66" charset="0"/>
            </a:endParaRPr>
          </a:p>
          <a:p>
            <a:pPr algn="ctr"/>
            <a:r>
              <a:rPr lang="hr-HR" sz="4500" dirty="0" smtClean="0">
                <a:latin typeface="Comic Sans MS" panose="030F0702030302020204" pitchFamily="66" charset="0"/>
              </a:rPr>
              <a:t>DOBRODOŠLI U</a:t>
            </a:r>
          </a:p>
          <a:p>
            <a:pPr algn="ctr"/>
            <a:r>
              <a:rPr lang="hr-HR" sz="6000" dirty="0" smtClean="0">
                <a:latin typeface="Comic Sans MS" panose="030F0702030302020204" pitchFamily="66" charset="0"/>
              </a:rPr>
              <a:t>UDRUGU </a:t>
            </a:r>
            <a:r>
              <a:rPr lang="hr-HR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</a:t>
            </a:r>
            <a:r>
              <a:rPr lang="hr-HR" sz="6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</a:t>
            </a:r>
            <a:r>
              <a:rPr lang="hr-HR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r>
              <a:rPr lang="hr-HR" sz="6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  <a:r>
              <a:rPr lang="hr-HR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 </a:t>
            </a:r>
            <a:r>
              <a:rPr lang="hr-HR" sz="6000" dirty="0" smtClean="0">
                <a:latin typeface="Comic Sans MS" panose="030F0702030302020204" pitchFamily="66" charset="0"/>
              </a:rPr>
              <a:t>!</a:t>
            </a:r>
            <a:endParaRPr lang="hr-HR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2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latin typeface="Comic Sans MS" panose="030F0702030302020204" pitchFamily="66" charset="0"/>
              </a:rPr>
              <a:t>NA KOJE NAČINE MOŽETE POMOĆI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DRUŽENJE S DJECOM </a:t>
            </a:r>
            <a:r>
              <a:rPr lang="hr-HR" sz="2500" dirty="0" smtClean="0">
                <a:latin typeface="Comic Sans MS" panose="030F0702030302020204" pitchFamily="66" charset="0"/>
              </a:rPr>
              <a:t>- bavljenje sportom s djecom, igra s djecom,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                 razgovor, crtanje, čitanje i sve drugo što ih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                 veseli..</a:t>
            </a:r>
          </a:p>
          <a:p>
            <a:r>
              <a:rPr lang="hr-HR" sz="25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PRAKTIČNA PODRŠKA </a:t>
            </a:r>
            <a:r>
              <a:rPr lang="hr-HR" sz="2500" dirty="0" smtClean="0">
                <a:latin typeface="Comic Sans MS" panose="030F0702030302020204" pitchFamily="66" charset="0"/>
              </a:rPr>
              <a:t>- pomoć u organizaciji rada, pripreme prostora za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                terapije, radionice, predavanja i događanja,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                sudjelovanje i pomaganje u organizaciji istih,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                prikupljanje donacija i traženje sponzora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PLANIRANJE TERAPIJE </a:t>
            </a:r>
            <a:r>
              <a:rPr lang="hr-HR" sz="2500" dirty="0" smtClean="0">
                <a:latin typeface="Comic Sans MS" panose="030F0702030302020204" pitchFamily="66" charset="0"/>
              </a:rPr>
              <a:t>- ukoliko imate potrebno stručno zvanje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PROVOĐENJE TERAPIJE </a:t>
            </a:r>
            <a:r>
              <a:rPr lang="hr-HR" sz="2500" dirty="0" smtClean="0">
                <a:latin typeface="Comic Sans MS" panose="030F0702030302020204" pitchFamily="66" charset="0"/>
              </a:rPr>
              <a:t>- ukoliko imate potrebno stručno zvanje</a:t>
            </a:r>
            <a:endParaRPr lang="hr-HR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6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41831" y="734938"/>
            <a:ext cx="11511185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latin typeface="Comic Sans MS" panose="030F0702030302020204" pitchFamily="66" charset="0"/>
              </a:rPr>
              <a:t>VAŽNE VJEŠTINE </a:t>
            </a:r>
          </a:p>
          <a:p>
            <a:endParaRPr lang="hr-HR" sz="2500" dirty="0" smtClean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IMATI ‘SMISLA ZA DJECU’ - znati kako im pristupiti i komunicirati s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njima, prepoznati njihove interese i usmjeriti pažnju na njih</a:t>
            </a:r>
          </a:p>
          <a:p>
            <a:endParaRPr lang="hr-HR" sz="2500" dirty="0" smtClean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SLUŠANJE - aktivno ih slušati i verbalnim i neverbalnim znakovima dati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im do znanja da ih čujete</a:t>
            </a:r>
          </a:p>
          <a:p>
            <a:endParaRPr lang="hr-HR" sz="2500" dirty="0" smtClean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GOVOR - jasan, razumljiv, jednostavan, načinom prilagođen svakom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djetetu i popraćen neverbalnim znakovima</a:t>
            </a:r>
          </a:p>
          <a:p>
            <a:endParaRPr lang="hr-HR" sz="2500" dirty="0" smtClean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OPAŽANJE - opažanje bilo kakvih promjena u ponašanju i raspoloženju i 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prijenos te informacije dalje jer one mogu biti znak i poboljšanja i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pogoršanja</a:t>
            </a:r>
            <a:endParaRPr lang="hr-HR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1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POHVALJIVANJE - važno je pohvaliti kada dijete učini nešto dobro jer to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im daje samopouzdanje i volju za nastavkom</a:t>
            </a:r>
            <a:endParaRPr lang="hr-HR" sz="2500" dirty="0">
              <a:latin typeface="Comic Sans MS" panose="030F0702030302020204" pitchFamily="66" charset="0"/>
            </a:endParaRP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POTICANJE NEOVISNOSTI </a:t>
            </a:r>
            <a:r>
              <a:rPr lang="hr-HR" sz="2500" dirty="0">
                <a:latin typeface="Comic Sans MS" panose="030F0702030302020204" pitchFamily="66" charset="0"/>
              </a:rPr>
              <a:t>- </a:t>
            </a:r>
            <a:r>
              <a:rPr lang="hr-HR" sz="2500" dirty="0" smtClean="0">
                <a:latin typeface="Comic Sans MS" panose="030F0702030302020204" pitchFamily="66" charset="0"/>
              </a:rPr>
              <a:t>u interakciji s njima što više toga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prepustiti njima, pustiti ih da izraze želju i inicijativu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DATI MOGUĆNOST IZBORA </a:t>
            </a:r>
            <a:r>
              <a:rPr lang="hr-HR" sz="2500" dirty="0">
                <a:latin typeface="Comic Sans MS" panose="030F0702030302020204" pitchFamily="66" charset="0"/>
              </a:rPr>
              <a:t>- </a:t>
            </a:r>
            <a:r>
              <a:rPr lang="hr-HR" sz="2500" dirty="0" smtClean="0">
                <a:latin typeface="Comic Sans MS" panose="030F0702030302020204" pitchFamily="66" charset="0"/>
              </a:rPr>
              <a:t>ukoliko je moguće djetetu ponuditi ili-ili, da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ono samo odabere jer tako će se osjećati važno</a:t>
            </a:r>
            <a:endParaRPr lang="hr-HR" sz="2500" dirty="0">
              <a:latin typeface="Comic Sans MS" panose="030F0702030302020204" pitchFamily="66" charset="0"/>
            </a:endParaRP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STRPLJENJE </a:t>
            </a:r>
            <a:r>
              <a:rPr lang="hr-HR" sz="2500" dirty="0">
                <a:latin typeface="Comic Sans MS" panose="030F0702030302020204" pitchFamily="66" charset="0"/>
              </a:rPr>
              <a:t>- </a:t>
            </a:r>
            <a:r>
              <a:rPr lang="hr-HR" sz="2500" dirty="0" smtClean="0">
                <a:latin typeface="Comic Sans MS" panose="030F0702030302020204" pitchFamily="66" charset="0"/>
              </a:rPr>
              <a:t>ponoviti iste stvari više puta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FLEKSIBILNOST - svakome pristupati individualno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dirty="0" smtClean="0">
                <a:latin typeface="Comic Sans MS" panose="030F0702030302020204" pitchFamily="66" charset="0"/>
              </a:rPr>
              <a:t>IGNORIRANJE - neprihvatljivog ponašanja, a ne osobe (npr. ispad bijesa)</a:t>
            </a:r>
            <a:endParaRPr lang="hr-HR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0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latin typeface="Comic Sans MS" panose="030F0702030302020204" pitchFamily="66" charset="0"/>
              </a:rPr>
              <a:t>NA KOJE NAČINE SE PONAŠATI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BITI DOBROG RASPOLOŽENJA </a:t>
            </a:r>
            <a:r>
              <a:rPr lang="hr-HR" sz="2500" dirty="0" smtClean="0">
                <a:latin typeface="Comic Sans MS" panose="030F0702030302020204" pitchFamily="66" charset="0"/>
              </a:rPr>
              <a:t>- vedar, nasmijan, smiren, strpljiv</a:t>
            </a:r>
          </a:p>
          <a:p>
            <a:endParaRPr lang="hr-HR" sz="2500" dirty="0" smtClean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NEUTRALAN </a:t>
            </a:r>
            <a:r>
              <a:rPr lang="hr-HR" sz="2500" dirty="0" smtClean="0">
                <a:latin typeface="Comic Sans MS" panose="030F0702030302020204" pitchFamily="66" charset="0"/>
              </a:rPr>
              <a:t>- ne pričati previše o osobnim stvarima i ne se emocionalno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previše povezati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POUZDAN </a:t>
            </a:r>
            <a:r>
              <a:rPr lang="hr-HR" sz="2500" dirty="0" smtClean="0">
                <a:latin typeface="Comic Sans MS" panose="030F0702030302020204" pitchFamily="66" charset="0"/>
              </a:rPr>
              <a:t>- </a:t>
            </a:r>
            <a:r>
              <a:rPr lang="hr-HR" sz="2500" dirty="0" smtClean="0">
                <a:latin typeface="Comic Sans MS" panose="030F0702030302020204" pitchFamily="66" charset="0"/>
              </a:rPr>
              <a:t>dogovarati </a:t>
            </a:r>
            <a:r>
              <a:rPr lang="hr-HR" sz="2500" dirty="0" smtClean="0">
                <a:latin typeface="Comic Sans MS" panose="030F0702030302020204" pitchFamily="66" charset="0"/>
              </a:rPr>
              <a:t>samo ono što možete ispuniti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POVJERLJIV </a:t>
            </a:r>
            <a:r>
              <a:rPr lang="hr-HR" sz="2500" dirty="0" smtClean="0">
                <a:latin typeface="Comic Sans MS" panose="030F0702030302020204" pitchFamily="66" charset="0"/>
              </a:rPr>
              <a:t>- ne iznositi informacije van Udruge, a niti komentirati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među članovima</a:t>
            </a:r>
          </a:p>
          <a:p>
            <a:endParaRPr lang="hr-HR" sz="2500" dirty="0">
              <a:latin typeface="Comic Sans MS" panose="030F0702030302020204" pitchFamily="66" charset="0"/>
            </a:endParaRPr>
          </a:p>
          <a:p>
            <a:r>
              <a:rPr lang="hr-HR" sz="2500" b="1" dirty="0" smtClean="0">
                <a:latin typeface="Comic Sans MS" panose="030F0702030302020204" pitchFamily="66" charset="0"/>
              </a:rPr>
              <a:t>SPREMNOST NA UČENJE </a:t>
            </a:r>
            <a:r>
              <a:rPr lang="hr-HR" sz="2500" dirty="0" smtClean="0">
                <a:latin typeface="Comic Sans MS" panose="030F0702030302020204" pitchFamily="66" charset="0"/>
              </a:rPr>
              <a:t>- upijati, razmjenjivati i primjenjivati </a:t>
            </a:r>
          </a:p>
          <a:p>
            <a:r>
              <a:rPr lang="hr-HR" sz="2500" dirty="0">
                <a:latin typeface="Comic Sans MS" panose="030F0702030302020204" pitchFamily="66" charset="0"/>
              </a:rPr>
              <a:t> </a:t>
            </a:r>
            <a:r>
              <a:rPr lang="hr-HR" sz="2500" dirty="0" smtClean="0">
                <a:latin typeface="Comic Sans MS" panose="030F0702030302020204" pitchFamily="66" charset="0"/>
              </a:rPr>
              <a:t>                        novostečena znanja, vještine i iskustva</a:t>
            </a:r>
            <a:endParaRPr lang="hr-HR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2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61473" y="982766"/>
            <a:ext cx="1136590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latin typeface="Comic Sans MS" panose="030F0702030302020204" pitchFamily="66" charset="0"/>
              </a:rPr>
              <a:t>PREPORUKE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500" dirty="0" smtClean="0">
                <a:latin typeface="Comic Sans MS" panose="030F0702030302020204" pitchFamily="66" charset="0"/>
              </a:rPr>
              <a:t>razumjeti tuđe nevolje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500" dirty="0" smtClean="0">
                <a:latin typeface="Comic Sans MS" panose="030F0702030302020204" pitchFamily="66" charset="0"/>
              </a:rPr>
              <a:t>ne vezati se previše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500" dirty="0" smtClean="0">
                <a:latin typeface="Comic Sans MS" panose="030F0702030302020204" pitchFamily="66" charset="0"/>
              </a:rPr>
              <a:t>ne sažalijevati, samo suosjećati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500" dirty="0" smtClean="0">
                <a:latin typeface="Comic Sans MS" panose="030F0702030302020204" pitchFamily="66" charset="0"/>
              </a:rPr>
              <a:t>humor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500" dirty="0" smtClean="0">
                <a:latin typeface="Comic Sans MS" panose="030F0702030302020204" pitchFamily="66" charset="0"/>
              </a:rPr>
              <a:t>realno procijeniti svoje jake i slabe strane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500" dirty="0" smtClean="0">
                <a:latin typeface="Comic Sans MS" panose="030F0702030302020204" pitchFamily="66" charset="0"/>
              </a:rPr>
              <a:t>brinuti o sebi i za sebe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500" dirty="0" smtClean="0">
                <a:latin typeface="Comic Sans MS" panose="030F0702030302020204" pitchFamily="66" charset="0"/>
              </a:rPr>
              <a:t>po potrebi raditi pauze od volontiranja</a:t>
            </a:r>
          </a:p>
          <a:p>
            <a:endParaRPr lang="hr-HR" sz="25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14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SEKUNDARNA </a:t>
            </a:r>
            <a:r>
              <a:rPr lang="en-US" sz="40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TRAUMATIZACIJA</a:t>
            </a:r>
            <a:endParaRPr lang="hr-HR" sz="40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 algn="ctr">
              <a:buSzPts val="2000"/>
            </a:pPr>
            <a:endParaRPr lang="hr-HR" sz="20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marL="342900" lvl="0" indent="-342900">
              <a:buSzPts val="2000"/>
              <a:buFont typeface="Arial" panose="020B0604020202020204" pitchFamily="34" charset="0"/>
              <a:buChar char="•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sobe koje pružaju bilo kakav oblik pomoći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oboljelim osobama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u riziku su od sekundarne trumatizacije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buSzPts val="2000"/>
            </a:pP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marL="342900" lvl="0" indent="-342900">
              <a:buSzPts val="2000"/>
              <a:buFont typeface="Arial" panose="020B0604020202020204" pitchFamily="34" charset="0"/>
              <a:buChar char="•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 nje dolazi zbog izloženosti ljudskoj patnji i prevelike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uključenosti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buSzPts val="2000"/>
            </a:pP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marL="342900" lvl="0" indent="-342900">
              <a:buSzPts val="2000"/>
              <a:buFont typeface="Arial" panose="020B0604020202020204" pitchFamily="34" charset="0"/>
              <a:buChar char="•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imptomi </a:t>
            </a: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mogu biti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: noćne more, nesanice, depresija, glavobolje,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buSzPts val="2000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 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probavne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smetnje, smanjena otpornost organizma i dr.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buSzPts val="2000"/>
            </a:pP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marL="342900" lvl="0" indent="-342900">
              <a:buSzPts val="2000"/>
              <a:buFont typeface="Arial" panose="020B0604020202020204" pitchFamily="34" charset="0"/>
              <a:buChar char="•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u slučaju bilo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kakvog </a:t>
            </a: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problema važno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ga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je prepoznati i potražiti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buSzPts val="2000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 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pomoć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/>
            </a:r>
            <a:b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</a:b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/>
            </a:r>
            <a:b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</a:b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/>
            </a:r>
            <a:b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</a:br>
            <a:endParaRPr lang="en-US" sz="25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0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538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POSREDNA </a:t>
            </a:r>
            <a:r>
              <a:rPr lang="en-US" sz="4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TRAUMATIZACIJA</a:t>
            </a:r>
            <a:endParaRPr lang="hr-HR" sz="4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algn="ctr"/>
            <a:endParaRPr lang="hr-HR" sz="2500" dirty="0">
              <a:latin typeface="Comic Sans MS" panose="030F0702030302020204" pitchFamily="66" charset="0"/>
            </a:endParaRPr>
          </a:p>
          <a:p>
            <a:pPr lvl="0">
              <a:lnSpc>
                <a:spcPct val="90000"/>
              </a:lnSpc>
              <a:buSzPts val="2200"/>
            </a:pP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Do posredne traumatizacije može doći: </a:t>
            </a:r>
            <a:b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</a:br>
            <a:endParaRPr lang="en-US" sz="2500" dirty="0">
              <a:latin typeface="Comic Sans MS" panose="030F0702030302020204" pitchFamily="66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  <a:buFont typeface="Arial" panose="020B0604020202020204" pitchFamily="34" charset="0"/>
              <a:buChar char="•"/>
            </a:pP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ijekom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druženja s djetetom</a:t>
            </a:r>
            <a:endParaRPr lang="en-US" sz="2500" dirty="0">
              <a:latin typeface="Comic Sans MS" panose="030F0702030302020204" pitchFamily="66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  <a:buFont typeface="Arial" panose="020B0604020202020204" pitchFamily="34" charset="0"/>
              <a:buChar char="•"/>
            </a:pP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n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akon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druženja s djetetom</a:t>
            </a:r>
            <a:endParaRPr lang="en-US" sz="2500" dirty="0">
              <a:latin typeface="Comic Sans MS" panose="030F0702030302020204" pitchFamily="66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  <a:buFont typeface="Arial" panose="020B0604020202020204" pitchFamily="34" charset="0"/>
              <a:buChar char="•"/>
            </a:pP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ostupno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 dugotrajno – samo jednog dana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prim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jeti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te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da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te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se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         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promijenili,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da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drugačije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gleda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te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na život i ljude oko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sebe</a:t>
            </a:r>
            <a:endParaRPr lang="en-US" sz="2500" dirty="0">
              <a:latin typeface="Comic Sans MS" panose="030F0702030302020204" pitchFamily="66" charset="0"/>
            </a:endParaRPr>
          </a:p>
          <a:p>
            <a:pPr lvl="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</a:pP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/>
            </a:r>
            <a:b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</a:b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ugotrajna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izloženost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tamnoj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strani ljudskog života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može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umanjiti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</a:pP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vlastiti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osjećaj samopoštovanja i povjerenja u vlastite sposobnosti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</a:pP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snage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,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pa se tada smanjuje i kvaliteta pomoći koju takav 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volonter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endParaRPr lang="hr-HR" sz="25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lnSpc>
                <a:spcPct val="90000"/>
              </a:lnSpc>
              <a:spcBef>
                <a:spcPts val="380"/>
              </a:spcBef>
              <a:buClr>
                <a:schemeClr val="lt1"/>
              </a:buClr>
              <a:buSzPts val="1900"/>
            </a:pPr>
            <a:r>
              <a:rPr lang="hr-HR" sz="25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</a:t>
            </a:r>
            <a:r>
              <a:rPr lang="en-US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ruža</a:t>
            </a:r>
            <a:r>
              <a:rPr lang="hr-HR" sz="25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.</a:t>
            </a:r>
            <a:endParaRPr lang="en-US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00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35836" y="717847"/>
            <a:ext cx="11365906" cy="582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ČESTO PRISUTNI OSJEĆAJI KOD VOLONTERA</a:t>
            </a:r>
          </a:p>
          <a:p>
            <a:pPr algn="ctr"/>
            <a:endParaRPr lang="hr-HR" sz="4000" dirty="0">
              <a:latin typeface="Comic Sans MS" panose="030F0702030302020204" pitchFamily="66" charset="0"/>
            </a:endParaRPr>
          </a:p>
          <a:p>
            <a:pPr marL="457200" lvl="0" indent="-457200">
              <a:lnSpc>
                <a:spcPct val="80000"/>
              </a:lnSpc>
              <a:buSzPts val="2000"/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volonter se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može osjećati 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bespomoćno</a:t>
            </a: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i u 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takvim 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je trenucima važno usredotočiti se na SADA I OVDJE– što sada </a:t>
            </a: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ovdje mogu učiniti 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za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djecu</a:t>
            </a:r>
            <a:endParaRPr lang="hr-HR" sz="28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lnSpc>
                <a:spcPct val="80000"/>
              </a:lnSpc>
              <a:buSzPts val="2000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400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mogu osjetiti nesigurnost zbog nedovoljne stručnosti spram 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problema</a:t>
            </a: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, </a:t>
            </a:r>
            <a:r>
              <a:rPr lang="hr-HR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v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ećina </a:t>
            </a: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volontera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 vremenom stekne određenu 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sigurnost</a:t>
            </a:r>
            <a:endParaRPr lang="hr-HR" sz="2800" dirty="0" smtClean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  <a:buSzPts val="1600"/>
            </a:pPr>
            <a:endParaRPr lang="hr-HR" sz="2000" dirty="0">
              <a:solidFill>
                <a:srgbClr val="FFFFFF"/>
              </a:solidFill>
              <a:latin typeface="Comic Sans MS" panose="030F0702030302020204" pitchFamily="66" charset="0"/>
              <a:ea typeface="Candara"/>
              <a:cs typeface="Candara"/>
              <a:sym typeface="Candara"/>
            </a:endParaRPr>
          </a:p>
          <a:p>
            <a:pPr marL="457200" lvl="0" indent="-457200">
              <a:lnSpc>
                <a:spcPct val="80000"/>
              </a:lnSpc>
              <a:spcBef>
                <a:spcPts val="400"/>
              </a:spcBef>
              <a:buSzPts val="1600"/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volonteri 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osjećaju odgovornost 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za druge </a:t>
            </a: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često imaju osjećaj da ne čine </a:t>
            </a:r>
            <a:r>
              <a:rPr lang="en-US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dovoljno</a:t>
            </a:r>
            <a:r>
              <a:rPr lang="hr-HR" sz="2800" dirty="0" smtClean="0">
                <a:solidFill>
                  <a:srgbClr val="FFFFFF"/>
                </a:solidFill>
                <a:latin typeface="Comic Sans MS" panose="030F0702030302020204" pitchFamily="66" charset="0"/>
                <a:ea typeface="Candara"/>
                <a:cs typeface="Candara"/>
                <a:sym typeface="Candara"/>
              </a:rPr>
              <a:t>, ali što god učinili i više je nego dovoljno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hr-HR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78418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599</Words>
  <Application>Microsoft Office PowerPoint</Application>
  <PresentationFormat>Široki zaslon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Arial</vt:lpstr>
      <vt:lpstr>Candara</vt:lpstr>
      <vt:lpstr>Century Gothic</vt:lpstr>
      <vt:lpstr>Comic Sans MS</vt:lpstr>
      <vt:lpstr>Tahoma</vt:lpstr>
      <vt:lpstr>Wingdings 3</vt:lpstr>
      <vt:lpstr>Isječak</vt:lpstr>
      <vt:lpstr>Udruga olymp za sportsku rehabilitaciju    djece s teškoćama u razvoju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Udruga olymp za sportsku rehabilitaciju djece s teškoćama u razvoju</dc:title>
  <dc:creator>Jan</dc:creator>
  <cp:lastModifiedBy>Jan</cp:lastModifiedBy>
  <cp:revision>14</cp:revision>
  <dcterms:created xsi:type="dcterms:W3CDTF">2025-02-20T08:27:23Z</dcterms:created>
  <dcterms:modified xsi:type="dcterms:W3CDTF">2025-02-20T15:01:24Z</dcterms:modified>
</cp:coreProperties>
</file>